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67" r:id="rId2"/>
    <p:sldId id="256" r:id="rId3"/>
    <p:sldId id="262" r:id="rId4"/>
    <p:sldId id="263" r:id="rId5"/>
    <p:sldId id="264" r:id="rId6"/>
    <p:sldId id="265" r:id="rId7"/>
    <p:sldId id="257" r:id="rId8"/>
    <p:sldId id="258" r:id="rId9"/>
    <p:sldId id="259" r:id="rId10"/>
    <p:sldId id="260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46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74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26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0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47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90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40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45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29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319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67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1630D9B-64FD-425E-8218-D9C65DBB79DE}" type="datetimeFigureOut">
              <a:rPr lang="it-IT" smtClean="0"/>
              <a:t>17/04/2026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B3E7AA6-2D6B-4C82-AF7E-E74EE0912D4B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22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AADA99-226F-866F-63F9-D907882AD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F2250A-1FCA-1009-7EB1-2DF1266B8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t-IT" sz="2800" dirty="0"/>
          </a:p>
          <a:p>
            <a:pPr algn="ctr"/>
            <a:endParaRPr lang="it-IT" sz="2800" dirty="0"/>
          </a:p>
          <a:p>
            <a:pPr algn="ctr"/>
            <a:r>
              <a:rPr lang="it-IT" sz="2800" dirty="0"/>
              <a:t>IL LATINO PER L’EDUCAZIONE LINGUISTICA</a:t>
            </a:r>
          </a:p>
          <a:p>
            <a:pPr algn="ctr"/>
            <a:br>
              <a:rPr lang="it-IT" sz="2800" dirty="0"/>
            </a:br>
            <a:r>
              <a:rPr lang="it-IT" sz="2800" dirty="0"/>
              <a:t>(LEL)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0370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64341C-ACF5-7FD9-9468-A8818A0D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52401"/>
            <a:ext cx="10058400" cy="1989666"/>
          </a:xfrm>
        </p:spPr>
        <p:txBody>
          <a:bodyPr>
            <a:normAutofit fontScale="90000"/>
          </a:bodyPr>
          <a:lstStyle/>
          <a:p>
            <a:pPr marL="91440" marR="0" lvl="0" indent="-9144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lang="it-IT" sz="2200" b="1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  <a:t>BENEFICI DELLO STUDIO DEL LATINO</a:t>
            </a:r>
            <a:br>
              <a:rPr kumimoji="0" lang="it-IT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it-IT" sz="2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833E99-4BF1-BF67-FE8E-06C1DDD36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Studiare il LEL vorrà dire apprendere una lingua, ma soprattutto e contemporaneamente acquisire consapevolezza di una civiltà, fatta di parole, che continua nel mondo di oggi attraverso concetti come «repubblica (res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publica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)», «libertà (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libertas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)», «scienza» (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scientia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), espandendosi nel diritto, nella storia, nel mito, nella stessa nozione di Europa e nella capacità di dialogare con le discipline di scienze dure e con l’informatica.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 latino è parte strutturale dell’italiano, come hanno dimostrato gli studi di linguistica ed è importante perché solo una solida competenza linguistica,  rafforzata da fondamenti storici può consentire, nell’era dell’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intelligenza artificiale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di affrontare con strumenti solidi il futuro.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247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B3EDD4-B55B-D56B-D9A3-B13EE23C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81F28C-43A5-27CD-4148-42F49FE8E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Inoltre, esso: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-Consente di apprezzare in modo più significativo aspetti culturali e linguistici della realtà;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-Facilita l’apprendimento di una seconda lingua europea, grazie alle similitudini tra il latino e le lingue moderne;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-Favorisce lo sviluppo della logica e del ragionamento, grazie alla complessità grammaticale e sintattica della lingua;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-Aiuta a ragionare fuori dagli schemi, stimolando un approccio più analitico e riflessivo;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-Sviluppa la memoria;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-Sviluppa il pensiero critico;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-Sviluppa disciplina e struttura allo studio, perché richiede rigore e precisione.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91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8A404-5B65-919E-D258-2A91471D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33" y="177799"/>
            <a:ext cx="10380134" cy="6053667"/>
          </a:xfrm>
        </p:spPr>
        <p:txBody>
          <a:bodyPr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Tra le novità delle nuove 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n-cs"/>
              </a:rPr>
              <a:t>Indicazioni nazionali per il curricolo della scuola dell’infanzia e del primo ciclo di istruzione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c’è l’introduzione del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Latino per l’educazione linguistica (LEL)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nella scuola secondaria di primo grado, per un’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ora alla settimana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forma opzionale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lang="it-IT" sz="1800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  <a:t>Tale insegnamento mira a collegare il patrimonio culturale latino con la realtà contemporanea degli studenti, favorendo la comprensione del presente attraverso la conoscenza del passato.</a:t>
            </a:r>
            <a:br>
              <a:rPr lang="it-IT" sz="1800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</a:br>
            <a:br>
              <a:rPr lang="it-IT" sz="1800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L’avvio avverrà:</a:t>
            </a:r>
            <a:b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nelle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classi Seconde e Terze della Scuola Secondaria di Primo Grado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  su base opzionale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quindi non obbligatoria per tutte le scuole e per tutti gli studenti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Si tratta quindi di una fase sperimentale, che precede eventuali modifiche future al quadro orario nazionale.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lang="it-IT" sz="1800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1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087E54-149C-10EA-2838-E6014C36D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2BCF08-3CFD-B211-1C5D-AAC8DCC1A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Nell’anno scolastico 2026-27, pertanto,  le famiglie potranno optare per inserire questa disciplina o all’interno dell’area di lettere o come ora aggiuntiva, a seconda della proposta dell’istituto.</a:t>
            </a:r>
            <a:b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b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Il latino non rientra come disciplina obbligatoria, ma viene proposto con una funzione specifica: rafforzare l’educazione linguistica degli studenti e far comprendere le radici della lingua italiana e della cultura europea.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30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73BE3-AD31-69F3-33EB-4467B548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  <a:t>Organizzazione </a:t>
            </a:r>
            <a:br>
              <a:rPr lang="it-IT" sz="2400" b="1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</a:b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D0B7D3-669B-6D6B-2939-CCC9D17C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1134"/>
            <a:ext cx="10058400" cy="4023360"/>
          </a:xfrm>
        </p:spPr>
        <p:txBody>
          <a:bodyPr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scuole potranno attivare il latino utilizzando gli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spazi di autonomia e flessibilità del curricolo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inserendolo nel Piano triennale dell’offerta formativa (PTOF).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 nota ministeriale suggerisce alcune possibili modalità organizzative: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Utilizzo dell’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approfondimento di materie letterarie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Attività in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orario extracurricolare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Gruppi di studenti anche di classi diverse;</a:t>
            </a:r>
          </a:p>
          <a:p>
            <a:pPr marL="0" indent="0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durata indicativa di 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almeno un’ora settimanale</a:t>
            </a:r>
            <a:r>
              <a:rPr kumimoji="0" lang="it-IT" sz="18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  <a:p>
            <a:pPr marL="0" indent="0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scuole dovranno inoltre informare preventivamente le famiglie per consentire una scelta consapevole da parte degli studenti.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569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B7173C-5FE7-9FE7-230B-BA1CF09BD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" marR="0" lvl="0" indent="-91440" algn="ctr" fontAlgn="auto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lang="it-IT" sz="2400" b="1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  <a:t>Chi lo insegnerà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1E7528-5852-0056-35EC-91A06EC77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L’attivazione del latino dipenderà anche dalla disponibilità di docenti con competenze adeguate.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In attesa di future revisioni delle classi di concorso, certamente ci sono molti docenti già ora nelle scuole secondarie di primo grado che hanno l’abilitazione per il latino o hanno le competenze adeguate acquisite in specifici percorsi universitari.</a:t>
            </a:r>
          </a:p>
          <a:p>
            <a:endParaRPr lang="it-IT" sz="1800" dirty="0">
              <a:solidFill>
                <a:schemeClr val="tx1"/>
              </a:solidFill>
              <a:latin typeface="Trebuchet MS" panose="020B0603020202020204"/>
            </a:endParaRP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Qualora non fossero presenti insegnanti con preparazione specifica, le scuole potranno: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  Stipulare convenzioni con istituti superiori dove il latino è già insegnato;</a:t>
            </a: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- Organizzare attività con docenti esperti.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221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041040-F2DB-588D-EDB7-B69BA749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32" y="286604"/>
            <a:ext cx="9919547" cy="534664"/>
          </a:xfrm>
        </p:spPr>
        <p:txBody>
          <a:bodyPr>
            <a:normAutofit/>
          </a:bodyPr>
          <a:lstStyle/>
          <a:p>
            <a:pPr algn="ctr"/>
            <a:r>
              <a:rPr lang="it-IT" sz="2000" b="1" spc="0" dirty="0">
                <a:solidFill>
                  <a:schemeClr val="tx1"/>
                </a:solidFill>
                <a:latin typeface="Trebuchet MS" panose="020B0603020202020204"/>
                <a:ea typeface="+mn-ea"/>
                <a:cs typeface="+mn-cs"/>
              </a:rPr>
              <a:t>CONTENUTI E METODOLOGIA DIDATTICA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FB7305-1475-8B9B-BBB7-5AFD56AAA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0"/>
            <a:ext cx="10317480" cy="4853094"/>
          </a:xfrm>
        </p:spPr>
        <p:txBody>
          <a:bodyPr>
            <a:normAutofit fontScale="55000" lnSpcReduction="20000"/>
          </a:bodyPr>
          <a:lstStyle/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Il curricolo di latino delineato dalle nuove Indicazioni si distingue per un approccio volutamente essenziale e progressivo, tarato sulle esigenze cognitive degli studenti della scuola secondaria di primo grado.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 Esso include: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-Lo studio delle strutture fondanti (alfabeto, lessico primario e declinazioni), intese come mattoni per la costruzione del pensiero;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-L’analisi delle strutture morfosintattiche più intuitive;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-L’esplorazione della civiltà romana, per contestualizzare la lingua nel suo alveo storico e culturale;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-Le attività di traduzione guidata e riflessione linguistica, intese come esercizio di decodifica del senso.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Il latino viene  proposto attraverso: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-Attività laboratoriali e apprendimento cooperativo, dove la soluzione di un quesito linguistico diventa una sfida condivisa;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-Giochi linguistici ed etimologici, volti a svelare i segreti che si celano dietro le parole che usiamo ogni giorno;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-Costanti confronti tra latino e italiano, per rendere tangibile il legame tra la matrice e il volgare;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-Uso di strumenti digitali e approcci interdisciplinari, che permettono di visualizzare le strutture della lingua e di collegarle alla storia, all’arte e alla cittadinanza.</a:t>
            </a:r>
          </a:p>
          <a:p>
            <a:r>
              <a:rPr lang="it-IT" sz="2300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L’obiettivo finale è superare il limite di un apprendimento puramente mnemonico, spesso causa di disaffezione, per favorire invece un’esperienza cognitiva significativa e motivante. </a:t>
            </a:r>
          </a:p>
          <a:p>
            <a:r>
              <a:rPr lang="it-IT" sz="2300" b="1" dirty="0">
                <a:solidFill>
                  <a:srgbClr val="000000"/>
                </a:solidFill>
                <a:latin typeface="Trebuchet MS" panose="020B0603020202020204"/>
                <a:ea typeface="+mj-ea"/>
                <a:cs typeface="+mj-cs"/>
              </a:rPr>
              <a:t>Lo studente dovrebbe, alla fine del percorso,  riuscire a percepire lo studio del latino non come elenco di regole da imparare ma come chiave d’accesso per comprendere meglio i meccanismi profondi della nostra comunicazione.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044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85E85-A971-A163-6034-E1954EBD5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A92355-FC52-3D1F-0548-C507A3A88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34441"/>
            <a:ext cx="10058400" cy="4634654"/>
          </a:xfrm>
        </p:spPr>
        <p:txBody>
          <a:bodyPr>
            <a:norm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 principale novità del LEL consiste nel suo superamento del modello tradizionale di insegnamento grammaticale del latino.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Si propone un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insegnamento curricolare opzionale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collocato negli ultimi due anni della scuola media,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con una funzione esplicitamente formativa, linguistica e culturale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Il latino viene così concepito come strumento di educazione linguistica diacronica, finalizzato a rafforzare la consapevolezza dell’italiano, del suo lessico e delle sue strutture, e non come fine in sé.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LEL innova profondamente anche negli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obiettivi educativi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al centro non vi è la competenza traduttiva, ma la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comprensione dei rapporti storici e semantici tra latino, italiano e lingue moderne.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L’attenzione si concentra sul lessico, sulle etimologie, sui latinismi e sulle persistenze del latino nella lingua quotidiana, nei testi giuridici, nella Costituzione e nel patrimonio culturale nazionale.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questo modo il latino diventa uno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strumento per migliorare la padronanza dell’italiano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affinare il pensiero logico e sviluppare una maggiore consapevolezza del significato delle parole.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83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9D4C50-8DDF-C2E5-8BC5-CCAA73EE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1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0C03D9-61DB-738E-37ED-9F87766C6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Un’ulteriore innovazione è la forte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impostazione interdisciplinare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del LEL. La disciplina è pensata in dialogo costante con italiano, storia, educazione civica, lingue straniere, arte, geografia e persino discipline STEM, anche attraverso l’uso di strumenti digitali.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latino viene presentato come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lingua di civiltà e lingua franca europea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capace di collegare passato e presente e di favorire una riflessione critica sui concetti fondanti della tradizione europea, come cittadinanza, libertà e repubblica.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LEL introduce inoltre una rinnovata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attenzione alla dimensione storica del linguaggio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contrastando una delle principali lacune degli studenti contemporanei: l’appiattimento del passato sul presente.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Recuperare la prospettiva diacronica significa rafforzare la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comprensione dei fenomeni storici e culturali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e sviluppare una maggiore 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capacità interpretativa della realtà attuale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questa prospettiva, lo studio di brevi testi semplici, aforismi, proverbi ed epigrafi latine diventa un’occasione per esercitare competenze interpretative e metacognitive.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6693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CAFEF8-E08A-81DE-900F-8350A40F2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21208"/>
            <a:ext cx="10058400" cy="1901952"/>
          </a:xfrm>
        </p:spPr>
        <p:txBody>
          <a:bodyPr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Dal punto di vista didattico, il LEL si distingue per la scelta di contenuti essenziali e funzionali, limitando l’apparato grammaticale allo stretto necessario e privilegiando un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 approccio laboratoriale, inclusivo e motivante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L’uso di materiali multimediali, applicativi digitali e strumenti di consultazione è parte integrante della proposta, con l’obiettivo di rendere il latino accessibile e attraente per un pubblico ampio di studenti.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789280-0541-9D27-FB78-A90DD9647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1800" dirty="0">
              <a:solidFill>
                <a:schemeClr val="tx1"/>
              </a:solidFill>
              <a:latin typeface="Trebuchet MS" panose="020B0603020202020204"/>
            </a:endParaRPr>
          </a:p>
          <a:p>
            <a:endParaRPr lang="it-IT" sz="1800" dirty="0">
              <a:solidFill>
                <a:schemeClr val="tx1"/>
              </a:solidFill>
              <a:latin typeface="Trebuchet MS" panose="020B0603020202020204"/>
            </a:endParaRPr>
          </a:p>
          <a:p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Il LEL va concepito in </a:t>
            </a:r>
            <a:r>
              <a:rPr lang="it-IT" sz="1800" b="1" dirty="0">
                <a:solidFill>
                  <a:schemeClr val="tx1"/>
                </a:solidFill>
                <a:latin typeface="Trebuchet MS" panose="020B0603020202020204"/>
              </a:rPr>
              <a:t>strettissimo rapporto con l’italiano </a:t>
            </a:r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in un’ottica di educazione linguistica, ovvero di perfezionamento delle competenze e delle conoscenze nella lingua madre, per le quali i test Invalsi e le valutazioni internazionali hanno rivelato significativi problemi.</a:t>
            </a:r>
          </a:p>
          <a:p>
            <a:endParaRPr lang="it-IT" sz="1800" dirty="0">
              <a:solidFill>
                <a:schemeClr val="tx1"/>
              </a:solidFill>
              <a:latin typeface="Trebuchet MS" panose="020B0603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Il LEL </a:t>
            </a:r>
            <a:r>
              <a:rPr lang="it-IT" sz="1800" b="1" dirty="0">
                <a:solidFill>
                  <a:schemeClr val="tx1"/>
                </a:solidFill>
                <a:latin typeface="Trebuchet MS" panose="020B0603020202020204"/>
              </a:rPr>
              <a:t>avrà una valutazione indipendente</a:t>
            </a:r>
            <a:r>
              <a:rPr lang="it-IT" sz="1800" dirty="0">
                <a:solidFill>
                  <a:schemeClr val="tx1"/>
                </a:solidFill>
                <a:latin typeface="Trebuchet MS" panose="020B0603020202020204"/>
              </a:rPr>
              <a:t>, perché possa dispiegare le sue potenzialità didattiche anche in relazione con l’educazione civica, la storia, la geografia, l’arte e immagine e le lingue straniere e la religione, assumendo il ruolo di uno strumento metacognitivo di straordinaria potenza.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761000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1423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Trebuchet MS</vt:lpstr>
      <vt:lpstr>Wingdings 3</vt:lpstr>
      <vt:lpstr>Retrospettivo</vt:lpstr>
      <vt:lpstr>Presentazione standard di PowerPoint</vt:lpstr>
      <vt:lpstr>                                     Tra le novità delle nuove Indicazioni nazionali per il curricolo della scuola dell’infanzia e del primo ciclo di istruzione c’è l’introduzione del Latino per l’educazione linguistica (LEL) nella scuola secondaria di primo grado, per un’ora alla settimana in forma opzionale.   Tale insegnamento mira a collegare il patrimonio culturale latino con la realtà contemporanea degli studenti, favorendo la comprensione del presente attraverso la conoscenza del passato.  L’avvio avverrà: - nelle classi Seconde e Terze della Scuola Secondaria di Primo Grado       su base opzionale, quindi non obbligatoria per tutte le scuole e per tutti gli studenti.  Si tratta quindi di una fase sperimentale, che precede eventuali modifiche future al quadro orario nazionale.      </vt:lpstr>
      <vt:lpstr>Presentazione standard di PowerPoint</vt:lpstr>
      <vt:lpstr>Organizzazione  </vt:lpstr>
      <vt:lpstr>Chi lo insegnerà</vt:lpstr>
      <vt:lpstr>CONTENUTI E METODOLOGIA DIDATTICA</vt:lpstr>
      <vt:lpstr> </vt:lpstr>
      <vt:lpstr>Presentazione standard di PowerPoint</vt:lpstr>
      <vt:lpstr>         Dal punto di vista didattico, il LEL si distingue per la scelta di contenuti essenziali e funzionali, limitando l’apparato grammaticale allo stretto necessario e privilegiando un approccio laboratoriale, inclusivo e motivante. L’uso di materiali multimediali, applicativi digitali e strumenti di consultazione è parte integrante della proposta, con l’obiettivo di rendere il latino accessibile e attraente per un pubblico ampio di studenti. </vt:lpstr>
      <vt:lpstr>        BENEFICI DELLO STUDIO DEL LATINO 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4</cp:revision>
  <dcterms:created xsi:type="dcterms:W3CDTF">2026-04-17T11:40:33Z</dcterms:created>
  <dcterms:modified xsi:type="dcterms:W3CDTF">2026-04-17T13:18:46Z</dcterms:modified>
</cp:coreProperties>
</file>